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5143500" cy="9144000"/>
  <p:embeddedFontLst>
    <p:embeddedFont>
      <p:font typeface="Garamond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JFo8HEzSO06TUSH10/u7HxU9R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Garamond-regular.fntdata"/><Relationship Id="rId10" Type="http://schemas.openxmlformats.org/officeDocument/2006/relationships/slide" Target="slides/slide6.xml"/><Relationship Id="rId13" Type="http://schemas.openxmlformats.org/officeDocument/2006/relationships/font" Target="fonts/Garamond-italic.fntdata"/><Relationship Id="rId12" Type="http://schemas.openxmlformats.org/officeDocument/2006/relationships/font" Target="fonts/Garamond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Garamond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" name="Google Shape;3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284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320040" y="365760"/>
            <a:ext cx="85039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5M LEADERSHIP  ·  INVESTMENT BRIEF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320040" y="777240"/>
            <a:ext cx="512064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3800"/>
              <a:buFont typeface="Georgia"/>
              <a:buNone/>
            </a:pPr>
            <a:r>
              <a:rPr b="0" i="0" lang="en-US" sz="38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The Investment Case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3800"/>
              <a:buFont typeface="Georgia"/>
              <a:buNone/>
            </a:pPr>
            <a:r>
              <a:rPr b="0" i="0" lang="en-US" sz="38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for </a:t>
            </a:r>
            <a:r>
              <a:rPr lang="en-US" sz="3800">
                <a:solidFill>
                  <a:srgbClr val="FAFAF7"/>
                </a:solidFill>
                <a:latin typeface="Garamond"/>
                <a:ea typeface="Garamond"/>
                <a:cs typeface="Garamond"/>
                <a:sym typeface="Garamond"/>
              </a:rPr>
              <a:t>5M</a:t>
            </a:r>
            <a:r>
              <a:rPr lang="en-US" sz="3800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 Premium</a:t>
            </a:r>
            <a:r>
              <a:rPr b="0" i="0" lang="en-US" sz="38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 Coaching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320040" y="2651760"/>
            <a:ext cx="49377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What the evidence says about return on high-quality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executive development for the individual and the organisation.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320040" y="3703320"/>
            <a:ext cx="2468880" cy="109728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457200" y="3767328"/>
            <a:ext cx="2194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$7.90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457200" y="4279392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return per $1 invested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(ICF research)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2926080" y="3703320"/>
            <a:ext cx="2468880" cy="109728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3063240" y="3767328"/>
            <a:ext cx="2194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700%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3063240" y="4279392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median company ROI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on executive coaching (ICF)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5532120" y="3703320"/>
            <a:ext cx="2468880" cy="109728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5669280" y="3767328"/>
            <a:ext cx="2194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3.5x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5669280" y="4279392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more likely to be promoted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within 18 months (LinkedIn)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5669280" y="777240"/>
            <a:ext cx="36576" cy="265176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1"/>
          <p:cNvSpPr/>
          <p:nvPr/>
        </p:nvSpPr>
        <p:spPr>
          <a:xfrm>
            <a:off x="5852160" y="822960"/>
            <a:ext cx="292608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2200"/>
              <a:buFont typeface="Georgia"/>
              <a:buNone/>
            </a:pPr>
            <a:r>
              <a:rPr b="0" i="1" lang="en-US" sz="22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A brief for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2200"/>
              <a:buFont typeface="Georgia"/>
              <a:buNone/>
            </a:pPr>
            <a:r>
              <a:rPr i="1" lang="en-US" sz="2200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senior leaders in Africa.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320040" y="4846320"/>
            <a:ext cx="3657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www.5mleadership.com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2840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320040" y="320040"/>
            <a:ext cx="8503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REFRAMING THE QUESTION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320040" y="685800"/>
            <a:ext cx="82296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3000"/>
              <a:buFont typeface="Georgia"/>
              <a:buNone/>
            </a:pPr>
            <a:r>
              <a:rPr b="0" i="0" lang="en-US" sz="30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This is not personal growth.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3000"/>
              <a:buFont typeface="Georgia"/>
              <a:buNone/>
            </a:pPr>
            <a:r>
              <a:rPr b="0" i="0" lang="en-US" sz="30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This is organisational de-risking.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320040" y="2057400"/>
            <a:ext cx="4023360" cy="265176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502920" y="2148840"/>
            <a:ext cx="36576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The cost of NOT investing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502920" y="260604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Replacing a senior leader costs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90-200% of annual salary. (SHRM)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502920" y="3136392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42% of employee turnover is preventable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but most orgs act too late. (Gallup)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502920" y="3666744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Lack of development is the #1 reason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executives leave. (McKinsey, 2022)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4572000" y="2057400"/>
            <a:ext cx="4023360" cy="265176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4754880" y="2148840"/>
            <a:ext cx="36576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What the investment produces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4754880" y="260604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A data-backed baseline for executive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performance from Day 1.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4754880" y="3136392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A proprietary 90-Day Architecture and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Execution Arc built in 90 minutes.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4754880" y="3666744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A replicable governance vocabulary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that reduces ambiguity cost across teams.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4114800" y="3154680"/>
            <a:ext cx="457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800"/>
              <a:buFont typeface="Georgia"/>
              <a:buNone/>
            </a:pPr>
            <a:r>
              <a:rPr b="1" i="0" lang="en-US" sz="18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vs.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320040" y="4892040"/>
            <a:ext cx="3657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www.5mleadership.com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2840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320040" y="320040"/>
            <a:ext cx="8503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WHAT THE ENGAGEMENT PRODUCES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320040" y="658368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3400"/>
              <a:buFont typeface="Georgia"/>
              <a:buNone/>
            </a:pPr>
            <a:r>
              <a:rPr b="0" i="0" lang="en-US" sz="34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The Three Returns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320040" y="1389888"/>
            <a:ext cx="6400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Every 1-on-1 engagement generates return across three time horizons.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320040" y="1874520"/>
            <a:ext cx="2697480" cy="292608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"/>
          <p:cNvSpPr/>
          <p:nvPr/>
        </p:nvSpPr>
        <p:spPr>
          <a:xfrm>
            <a:off x="457200" y="19659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600"/>
              <a:buFont typeface="Georgia"/>
              <a:buNone/>
            </a:pPr>
            <a:r>
              <a:rPr b="1" i="0" lang="en-US" sz="26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457200" y="2468880"/>
            <a:ext cx="2423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600"/>
              <a:buFont typeface="Georgia"/>
              <a:buNone/>
            </a:pPr>
            <a:r>
              <a:rPr b="1" i="0" lang="en-US" sz="16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Immediate Return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457200" y="2926080"/>
            <a:ext cx="2423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Day 1 Instrument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457200" y="3246120"/>
            <a:ext cx="242316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The executive leaves the Discovery Sprint with a completed diagnostic baseline and a 90-Day Execution Arc</a:t>
            </a:r>
            <a:r>
              <a:rPr lang="en-US" sz="95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built on real data, deployable the next morning.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457200" y="4279392"/>
            <a:ext cx="2423160" cy="384048"/>
          </a:xfrm>
          <a:prstGeom prst="rect">
            <a:avLst/>
          </a:prstGeom>
          <a:solidFill>
            <a:srgbClr val="192840"/>
          </a:solidFill>
          <a:ln cap="flat" cmpd="sng" w="12700">
            <a:solidFill>
              <a:srgbClr val="1928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3"/>
          <p:cNvSpPr/>
          <p:nvPr/>
        </p:nvSpPr>
        <p:spPr>
          <a:xfrm>
            <a:off x="457200" y="4297680"/>
            <a:ext cx="24231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26%  improvement in strategic execution (IBM)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3200400" y="1874520"/>
            <a:ext cx="2697480" cy="292608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3"/>
          <p:cNvSpPr/>
          <p:nvPr/>
        </p:nvSpPr>
        <p:spPr>
          <a:xfrm>
            <a:off x="3337560" y="19659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600"/>
              <a:buFont typeface="Georgia"/>
              <a:buNone/>
            </a:pPr>
            <a:r>
              <a:rPr b="1" i="0" lang="en-US" sz="26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02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3337560" y="2468880"/>
            <a:ext cx="2423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600"/>
              <a:buFont typeface="Georgia"/>
              <a:buNone/>
            </a:pPr>
            <a:r>
              <a:rPr b="1" lang="en-US" sz="1600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Increasing</a:t>
            </a:r>
            <a:r>
              <a:rPr b="1" i="0" lang="en-US" sz="16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 Return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3337560" y="2926080"/>
            <a:ext cx="2423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The Framework Effect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3337560" y="3246120"/>
            <a:ext cx="242316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 shared framework changes how problems are named. When a leadership team shares a common vocabulary</a:t>
            </a:r>
            <a:r>
              <a:rPr lang="en-US" sz="95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Core Load, Mandate Charter, Execution Arc</a:t>
            </a:r>
            <a:r>
              <a:rPr lang="en-US" sz="95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ambiguity cost falls.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3337560" y="4279392"/>
            <a:ext cx="2423160" cy="384048"/>
          </a:xfrm>
          <a:prstGeom prst="rect">
            <a:avLst/>
          </a:prstGeom>
          <a:solidFill>
            <a:srgbClr val="192840"/>
          </a:solidFill>
          <a:ln cap="flat" cmpd="sng" w="12700">
            <a:solidFill>
              <a:srgbClr val="1928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"/>
          <p:cNvSpPr/>
          <p:nvPr/>
        </p:nvSpPr>
        <p:spPr>
          <a:xfrm>
            <a:off x="3337560" y="4297680"/>
            <a:ext cx="24231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37%  higher shareholder return (McKinsey)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6080760" y="1874520"/>
            <a:ext cx="2697480" cy="292608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"/>
          <p:cNvSpPr/>
          <p:nvPr/>
        </p:nvSpPr>
        <p:spPr>
          <a:xfrm>
            <a:off x="6217920" y="19659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600"/>
              <a:buFont typeface="Georgia"/>
              <a:buNone/>
            </a:pPr>
            <a:r>
              <a:rPr b="1" i="0" lang="en-US" sz="26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03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6217920" y="2468880"/>
            <a:ext cx="2423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600"/>
              <a:buFont typeface="Georgia"/>
              <a:buNone/>
            </a:pPr>
            <a:r>
              <a:rPr b="1" i="0" lang="en-US" sz="16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Strategic Return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6217920" y="2926080"/>
            <a:ext cx="2423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The Prevention Premium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6217920" y="3246120"/>
            <a:ext cx="242316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Addressing leadership gaps preventively costs a fraction of reactive recovery. One avoided talent exit or governance crisis repays the entire engagement cost many times over.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6217920" y="4279392"/>
            <a:ext cx="2423160" cy="384048"/>
          </a:xfrm>
          <a:prstGeom prst="rect">
            <a:avLst/>
          </a:prstGeom>
          <a:solidFill>
            <a:srgbClr val="192840"/>
          </a:solidFill>
          <a:ln cap="flat" cmpd="sng" w="12700">
            <a:solidFill>
              <a:srgbClr val="1928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3"/>
          <p:cNvSpPr/>
          <p:nvPr/>
        </p:nvSpPr>
        <p:spPr>
          <a:xfrm>
            <a:off x="6217920" y="4297680"/>
            <a:ext cx="24231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7-10x  preventive vs reactive ROI (Deloitte)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320040" y="49194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750"/>
              <a:buFont typeface="Calibri"/>
              <a:buNone/>
            </a:pPr>
            <a:r>
              <a:rPr b="0" i="0" lang="en-US" sz="7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www.5mleadership.com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7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4"/>
          <p:cNvSpPr/>
          <p:nvPr/>
        </p:nvSpPr>
        <p:spPr>
          <a:xfrm>
            <a:off x="457200" y="228600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A07830"/>
                </a:solidFill>
                <a:latin typeface="Calibri"/>
                <a:ea typeface="Calibri"/>
                <a:cs typeface="Calibri"/>
                <a:sym typeface="Calibri"/>
              </a:rPr>
              <a:t>WHAT THE EVIDENCE SHOWS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457200" y="548640"/>
            <a:ext cx="64008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2600"/>
              <a:buFont typeface="Georgia"/>
              <a:buNone/>
            </a:pPr>
            <a:r>
              <a:rPr b="0" i="0" lang="en-US" sz="2600" u="none" cap="none" strike="noStrike">
                <a:solidFill>
                  <a:srgbClr val="192840"/>
                </a:solidFill>
                <a:latin typeface="Georgia"/>
                <a:ea typeface="Georgia"/>
                <a:cs typeface="Georgia"/>
                <a:sym typeface="Georgia"/>
              </a:rPr>
              <a:t>Five numbers every decision-maker should know.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457200" y="1298448"/>
            <a:ext cx="8229600" cy="658368"/>
          </a:xfrm>
          <a:prstGeom prst="rect">
            <a:avLst/>
          </a:prstGeom>
          <a:solidFill>
            <a:srgbClr val="F0EDE6"/>
          </a:solidFill>
          <a:ln cap="flat" cmpd="sng" w="12700">
            <a:solidFill>
              <a:srgbClr val="D9D2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4"/>
          <p:cNvSpPr/>
          <p:nvPr/>
        </p:nvSpPr>
        <p:spPr>
          <a:xfrm>
            <a:off x="594360" y="1389888"/>
            <a:ext cx="1554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600"/>
              <a:buFont typeface="Georgia"/>
              <a:buNone/>
            </a:pPr>
            <a:r>
              <a:rPr b="1" i="0" lang="en-US" sz="26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$7.90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2286000" y="1389888"/>
            <a:ext cx="51206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92840"/>
                </a:solidFill>
                <a:latin typeface="Calibri"/>
                <a:ea typeface="Calibri"/>
                <a:cs typeface="Calibri"/>
                <a:sym typeface="Calibri"/>
              </a:rPr>
              <a:t>Average return per $1 invested in executive leadership development.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7498080" y="1389888"/>
            <a:ext cx="10515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800"/>
              <a:buFont typeface="Calibri"/>
              <a:buNone/>
            </a:pPr>
            <a:r>
              <a:rPr b="0" i="1" lang="en-US" sz="800" u="none" cap="none" strike="noStrike">
                <a:solidFill>
                  <a:srgbClr val="A07830"/>
                </a:solidFill>
                <a:latin typeface="Calibri"/>
                <a:ea typeface="Calibri"/>
                <a:cs typeface="Calibri"/>
                <a:sym typeface="Calibri"/>
              </a:rPr>
              <a:t>ICF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457200" y="2029968"/>
            <a:ext cx="8229600" cy="658368"/>
          </a:xfrm>
          <a:prstGeom prst="rect">
            <a:avLst/>
          </a:prstGeom>
          <a:solidFill>
            <a:srgbClr val="F0EDE6"/>
          </a:solidFill>
          <a:ln cap="flat" cmpd="sng" w="12700">
            <a:solidFill>
              <a:srgbClr val="D9D2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4"/>
          <p:cNvSpPr/>
          <p:nvPr/>
        </p:nvSpPr>
        <p:spPr>
          <a:xfrm>
            <a:off x="594360" y="2121408"/>
            <a:ext cx="1554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600"/>
              <a:buFont typeface="Georgia"/>
              <a:buNone/>
            </a:pPr>
            <a:r>
              <a:rPr b="1" i="0" lang="en-US" sz="26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700%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2286000" y="2121408"/>
            <a:ext cx="51206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92840"/>
                </a:solidFill>
                <a:latin typeface="Calibri"/>
                <a:ea typeface="Calibri"/>
                <a:cs typeface="Calibri"/>
                <a:sym typeface="Calibri"/>
              </a:rPr>
              <a:t>Median company ROI on executive coaching engagements.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7498080" y="2121408"/>
            <a:ext cx="10515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800"/>
              <a:buFont typeface="Calibri"/>
              <a:buNone/>
            </a:pPr>
            <a:r>
              <a:rPr b="0" i="1" lang="en-US" sz="800" u="none" cap="none" strike="noStrike">
                <a:solidFill>
                  <a:srgbClr val="A07830"/>
                </a:solidFill>
                <a:latin typeface="Calibri"/>
                <a:ea typeface="Calibri"/>
                <a:cs typeface="Calibri"/>
                <a:sym typeface="Calibri"/>
              </a:rPr>
              <a:t>ICF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457200" y="2761488"/>
            <a:ext cx="8229600" cy="658368"/>
          </a:xfrm>
          <a:prstGeom prst="rect">
            <a:avLst/>
          </a:prstGeom>
          <a:solidFill>
            <a:srgbClr val="F0EDE6"/>
          </a:solidFill>
          <a:ln cap="flat" cmpd="sng" w="12700">
            <a:solidFill>
              <a:srgbClr val="D9D2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594360" y="2852928"/>
            <a:ext cx="1554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600"/>
              <a:buFont typeface="Georgia"/>
              <a:buNone/>
            </a:pPr>
            <a:r>
              <a:rPr b="1" i="0" lang="en-US" sz="26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$1.2M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2286000" y="2852928"/>
            <a:ext cx="51206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92840"/>
                </a:solidFill>
                <a:latin typeface="Calibri"/>
                <a:ea typeface="Calibri"/>
                <a:cs typeface="Calibri"/>
                <a:sym typeface="Calibri"/>
              </a:rPr>
              <a:t>Annual savings per 100 employees after implementing leadership development. That is a 22% reduction in turnover costs.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7498080" y="2852928"/>
            <a:ext cx="10515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800"/>
              <a:buFont typeface="Calibri"/>
              <a:buNone/>
            </a:pPr>
            <a:r>
              <a:rPr b="0" i="1" lang="en-US" sz="800" u="none" cap="none" strike="noStrike">
                <a:solidFill>
                  <a:srgbClr val="A07830"/>
                </a:solidFill>
                <a:latin typeface="Calibri"/>
                <a:ea typeface="Calibri"/>
                <a:cs typeface="Calibri"/>
                <a:sym typeface="Calibri"/>
              </a:rPr>
              <a:t>Forrester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457200" y="3493008"/>
            <a:ext cx="8229600" cy="658368"/>
          </a:xfrm>
          <a:prstGeom prst="rect">
            <a:avLst/>
          </a:prstGeom>
          <a:solidFill>
            <a:srgbClr val="F0EDE6"/>
          </a:solidFill>
          <a:ln cap="flat" cmpd="sng" w="12700">
            <a:solidFill>
              <a:srgbClr val="D9D2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"/>
          <p:cNvSpPr/>
          <p:nvPr/>
        </p:nvSpPr>
        <p:spPr>
          <a:xfrm>
            <a:off x="594360" y="3584448"/>
            <a:ext cx="1554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600"/>
              <a:buFont typeface="Georgia"/>
              <a:buNone/>
            </a:pPr>
            <a:r>
              <a:rPr b="1" i="0" lang="en-US" sz="26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2.5x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2286000" y="3584448"/>
            <a:ext cx="51206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92840"/>
                </a:solidFill>
                <a:latin typeface="Calibri"/>
                <a:ea typeface="Calibri"/>
                <a:cs typeface="Calibri"/>
                <a:sym typeface="Calibri"/>
              </a:rPr>
              <a:t>More effective in crisis management — trained executives versus untrained peers in high-stakes environments.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7498080" y="3584448"/>
            <a:ext cx="10515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800"/>
              <a:buFont typeface="Calibri"/>
              <a:buNone/>
            </a:pPr>
            <a:r>
              <a:rPr b="0" i="1" lang="en-US" sz="800" u="none" cap="none" strike="noStrike">
                <a:solidFill>
                  <a:srgbClr val="A07830"/>
                </a:solidFill>
                <a:latin typeface="Calibri"/>
                <a:ea typeface="Calibri"/>
                <a:cs typeface="Calibri"/>
                <a:sym typeface="Calibri"/>
              </a:rPr>
              <a:t>Gartner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457200" y="4224528"/>
            <a:ext cx="8229600" cy="658368"/>
          </a:xfrm>
          <a:prstGeom prst="rect">
            <a:avLst/>
          </a:prstGeom>
          <a:solidFill>
            <a:srgbClr val="F0EDE6"/>
          </a:solidFill>
          <a:ln cap="flat" cmpd="sng" w="12700">
            <a:solidFill>
              <a:srgbClr val="D9D2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594360" y="4315968"/>
            <a:ext cx="1554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600"/>
              <a:buFont typeface="Georgia"/>
              <a:buNone/>
            </a:pPr>
            <a:r>
              <a:rPr b="1" i="0" lang="en-US" sz="26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28%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2286000" y="4315968"/>
            <a:ext cx="51206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92840"/>
                </a:solidFill>
                <a:latin typeface="Calibri"/>
                <a:ea typeface="Calibri"/>
                <a:cs typeface="Calibri"/>
                <a:sym typeface="Calibri"/>
              </a:rPr>
              <a:t>Better business performance during economic downturns for organisations with robust leadership development programmes.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7498080" y="4315968"/>
            <a:ext cx="10515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800"/>
              <a:buFont typeface="Calibri"/>
              <a:buNone/>
            </a:pPr>
            <a:r>
              <a:rPr b="0" i="1" lang="en-US" sz="800" u="none" cap="none" strike="noStrike">
                <a:solidFill>
                  <a:srgbClr val="A07830"/>
                </a:solidFill>
                <a:latin typeface="Calibri"/>
                <a:ea typeface="Calibri"/>
                <a:cs typeface="Calibri"/>
                <a:sym typeface="Calibri"/>
              </a:rPr>
              <a:t>PwC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457200" y="4937760"/>
            <a:ext cx="82296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Sources: ICF, Forrester Research, Gartner, PwC. Full citations available on request.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7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"/>
          <p:cNvSpPr/>
          <p:nvPr/>
        </p:nvSpPr>
        <p:spPr>
          <a:xfrm>
            <a:off x="457200" y="228600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A07830"/>
                </a:solidFill>
                <a:latin typeface="Calibri"/>
                <a:ea typeface="Calibri"/>
                <a:cs typeface="Calibri"/>
                <a:sym typeface="Calibri"/>
              </a:rPr>
              <a:t>THE ENGAGEMENT ARCHITECTURE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457200" y="566928"/>
            <a:ext cx="6400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2600"/>
              <a:buFont typeface="Georgia"/>
              <a:buNone/>
            </a:pPr>
            <a:r>
              <a:rPr b="0" i="0" lang="en-US" sz="2600" u="none" cap="none" strike="noStrike">
                <a:solidFill>
                  <a:srgbClr val="192840"/>
                </a:solidFill>
                <a:latin typeface="Georgia"/>
                <a:ea typeface="Georgia"/>
                <a:cs typeface="Georgia"/>
                <a:sym typeface="Georgia"/>
              </a:rPr>
              <a:t>Structured for senior professionals at full capacity.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365760" y="1389888"/>
            <a:ext cx="2651760" cy="3383280"/>
          </a:xfrm>
          <a:prstGeom prst="rect">
            <a:avLst/>
          </a:prstGeom>
          <a:solidFill>
            <a:srgbClr val="19284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"/>
          <p:cNvSpPr/>
          <p:nvPr/>
        </p:nvSpPr>
        <p:spPr>
          <a:xfrm>
            <a:off x="530352" y="1508760"/>
            <a:ext cx="23225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PHASE 1  ·  ENTRY POINT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530352" y="1810512"/>
            <a:ext cx="2322576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600"/>
              <a:buFont typeface="Georgia"/>
              <a:buNone/>
            </a:pPr>
            <a:r>
              <a:rPr b="0" i="0" lang="en-US" sz="16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Discovery Sprint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600"/>
              <a:buFont typeface="Georgia"/>
              <a:buNone/>
            </a:pPr>
            <a:r>
              <a:rPr b="0" i="0" lang="en-US" sz="16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(Strategic Leadership Audit)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30352" y="2542032"/>
            <a:ext cx="2322576" cy="36576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5"/>
          <p:cNvSpPr/>
          <p:nvPr/>
        </p:nvSpPr>
        <p:spPr>
          <a:xfrm>
            <a:off x="530352" y="2651760"/>
            <a:ext cx="232257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$400 – $600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530352" y="3090672"/>
            <a:ext cx="2322576" cy="1554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 90-minute diagnostic session. You receive a data-backed performance baseline, a 90-Day Architecture, and a one-page Execution Arc. Standalone. No long-term commitment required.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3246120" y="1389888"/>
            <a:ext cx="2651760" cy="3383280"/>
          </a:xfrm>
          <a:prstGeom prst="rect">
            <a:avLst/>
          </a:prstGeom>
          <a:solidFill>
            <a:srgbClr val="19284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"/>
          <p:cNvSpPr/>
          <p:nvPr/>
        </p:nvSpPr>
        <p:spPr>
          <a:xfrm>
            <a:off x="3410712" y="1508760"/>
            <a:ext cx="23225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PHASE 2  ·  ARCHITECTURE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3410712" y="1810512"/>
            <a:ext cx="2322576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600"/>
              <a:buFont typeface="Georgia"/>
              <a:buNone/>
            </a:pPr>
            <a:r>
              <a:rPr b="0" i="0" lang="en-US" sz="16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1-on-1 Coaching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600"/>
              <a:buFont typeface="Georgia"/>
              <a:buNone/>
            </a:pPr>
            <a:r>
              <a:rPr b="0" i="0" lang="en-US" sz="16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Programme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3410712" y="2542032"/>
            <a:ext cx="2322576" cy="36576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3410712" y="2651760"/>
            <a:ext cx="232257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From $2,500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3410712" y="3090672"/>
            <a:ext cx="2322576" cy="1554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Six to twelve sessions built on the Discovery Sprint baseline. Each session produces a deployable instrument: PROOF Ledger, PIVOT Map, MOAT Stack, MESSAGE Protocol, or Maintenance Plan.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6126480" y="1389888"/>
            <a:ext cx="2651760" cy="3383280"/>
          </a:xfrm>
          <a:prstGeom prst="rect">
            <a:avLst/>
          </a:prstGeom>
          <a:solidFill>
            <a:srgbClr val="19284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6291072" y="1508760"/>
            <a:ext cx="23225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PHASE 3  ·  ORGANISATIONAL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6291072" y="1810512"/>
            <a:ext cx="2322576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600"/>
              <a:buFont typeface="Georgia"/>
              <a:buNone/>
            </a:pPr>
            <a:r>
              <a:rPr b="0" i="0" lang="en-US" sz="16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Team &amp; Governance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600"/>
              <a:buFont typeface="Georgia"/>
              <a:buNone/>
            </a:pPr>
            <a:r>
              <a:rPr b="0" i="0" lang="en-US" sz="16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Extension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6291072" y="2542032"/>
            <a:ext cx="2322576" cy="36576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"/>
          <p:cNvSpPr/>
          <p:nvPr/>
        </p:nvSpPr>
        <p:spPr>
          <a:xfrm>
            <a:off x="6291072" y="2651760"/>
            <a:ext cx="232257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From $8,000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6291072" y="3090672"/>
            <a:ext cx="2322576" cy="1554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Extend the framework across a leadership team. Includes cohort sessions, shared governance instruments, and a 90-day Stitch In Time diagnostic for the organisation.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3017520" y="2743200"/>
            <a:ext cx="320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200"/>
              <a:buFont typeface="Georgia"/>
              <a:buNone/>
            </a:pPr>
            <a:r>
              <a:rPr b="0" i="0" lang="en-US" sz="22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→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5897880" y="2743200"/>
            <a:ext cx="320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200"/>
              <a:buFont typeface="Georgia"/>
              <a:buNone/>
            </a:pPr>
            <a:r>
              <a:rPr b="0" i="0" lang="en-US" sz="22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→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457200" y="4892040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Calibri"/>
              <a:buNone/>
            </a:pPr>
            <a:r>
              <a:rPr b="0" i="1" lang="en-US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Each phase is SOW-defined and standalone. Clients may enter at any phase.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2840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6"/>
          <p:cNvSpPr/>
          <p:nvPr/>
        </p:nvSpPr>
        <p:spPr>
          <a:xfrm>
            <a:off x="320040" y="365760"/>
            <a:ext cx="85039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2800"/>
              <a:buFont typeface="Georgia"/>
              <a:buNone/>
            </a:pPr>
            <a:r>
              <a:rPr b="0" i="0" lang="en-US" sz="28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THE DECISION IS STRAIGHTFORWARD.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320040" y="841248"/>
            <a:ext cx="6400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Not investing is also a decision. These are its costs.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320040" y="1417320"/>
            <a:ext cx="8503920" cy="59436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"/>
          <p:cNvSpPr/>
          <p:nvPr/>
        </p:nvSpPr>
        <p:spPr>
          <a:xfrm>
            <a:off x="457200" y="1490472"/>
            <a:ext cx="2926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1200"/>
              <a:buFont typeface="Georgia"/>
              <a:buNone/>
            </a:pPr>
            <a:r>
              <a:rPr b="1" i="0" lang="en-US" sz="1200" u="none" cap="none" strike="noStrike">
                <a:solidFill>
                  <a:srgbClr val="192840"/>
                </a:solidFill>
                <a:latin typeface="Georgia"/>
                <a:ea typeface="Georgia"/>
                <a:cs typeface="Georgia"/>
                <a:sym typeface="Georgia"/>
              </a:rPr>
              <a:t>What you invest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3520440" y="1453896"/>
            <a:ext cx="36576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900"/>
              <a:buFont typeface="Calibri"/>
              <a:buNone/>
            </a:pPr>
            <a:r>
              <a:rPr b="1" i="0" lang="en-US" sz="1200" u="none" cap="none" strike="noStrike">
                <a:solidFill>
                  <a:srgbClr val="192840"/>
                </a:solidFill>
                <a:latin typeface="Georgia"/>
                <a:ea typeface="Georgia"/>
                <a:cs typeface="Georgia"/>
                <a:sym typeface="Georgia"/>
              </a:rPr>
              <a:t>Discovery Sprint</a:t>
            </a:r>
            <a:endParaRPr b="1" i="0" sz="12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7269480" y="1490472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1200"/>
              <a:buFont typeface="Georgia"/>
              <a:buNone/>
            </a:pPr>
            <a:r>
              <a:rPr b="1" i="0" lang="en-US" sz="1200" u="none" cap="none" strike="noStrike">
                <a:solidFill>
                  <a:srgbClr val="192840"/>
                </a:solidFill>
                <a:latin typeface="Georgia"/>
                <a:ea typeface="Georgia"/>
                <a:cs typeface="Georgia"/>
                <a:sym typeface="Georgia"/>
              </a:rPr>
              <a:t>$400 – $600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320040" y="2075688"/>
            <a:ext cx="8503920" cy="594360"/>
          </a:xfrm>
          <a:prstGeom prst="rect">
            <a:avLst/>
          </a:prstGeom>
          <a:solidFill>
            <a:srgbClr val="1A2E4A"/>
          </a:solidFill>
          <a:ln cap="flat" cmpd="sng" w="12700">
            <a:solidFill>
              <a:srgbClr val="1A2E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"/>
          <p:cNvSpPr/>
          <p:nvPr/>
        </p:nvSpPr>
        <p:spPr>
          <a:xfrm>
            <a:off x="457200" y="2148840"/>
            <a:ext cx="2926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Minimum direct return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3520440" y="2112264"/>
            <a:ext cx="36576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One instrument deployed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within 7 days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7269480" y="2148840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100"/>
              <a:buFont typeface="Georgia"/>
              <a:buNone/>
            </a:pPr>
            <a:r>
              <a:rPr b="1" i="0" lang="en-US" sz="11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Measurable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320040" y="2734056"/>
            <a:ext cx="8503920" cy="59436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1E3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6"/>
          <p:cNvSpPr/>
          <p:nvPr/>
        </p:nvSpPr>
        <p:spPr>
          <a:xfrm>
            <a:off x="457200" y="2807208"/>
            <a:ext cx="2926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Talent exit</a:t>
            </a:r>
            <a:r>
              <a:rPr lang="en-US" sz="1050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prevented cost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3520440" y="2770632"/>
            <a:ext cx="36576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90-200% of annual salary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(SHRM)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7269480" y="2807208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100"/>
              <a:buFont typeface="Georgia"/>
              <a:buNone/>
            </a:pPr>
            <a:r>
              <a:rPr b="1" i="0" lang="en-US" sz="11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$90k – $200k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320040" y="3392424"/>
            <a:ext cx="8503920" cy="594360"/>
          </a:xfrm>
          <a:prstGeom prst="rect">
            <a:avLst/>
          </a:prstGeom>
          <a:solidFill>
            <a:srgbClr val="1A2E4A"/>
          </a:solidFill>
          <a:ln cap="flat" cmpd="sng" w="12700">
            <a:solidFill>
              <a:srgbClr val="1A2E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"/>
          <p:cNvSpPr/>
          <p:nvPr/>
        </p:nvSpPr>
        <p:spPr>
          <a:xfrm>
            <a:off x="457200" y="3465576"/>
            <a:ext cx="2926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Leadership gap</a:t>
            </a:r>
            <a:r>
              <a:rPr lang="en-US" sz="1050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avoided cost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3520440" y="3429000"/>
            <a:ext cx="36576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Crisis management deficit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(Gartner 2.5x)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/>
          <p:nvPr/>
        </p:nvSpPr>
        <p:spPr>
          <a:xfrm>
            <a:off x="7269480" y="3465576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100"/>
              <a:buFont typeface="Georgia"/>
              <a:buNone/>
            </a:pPr>
            <a:r>
              <a:rPr b="1" i="0" lang="en-US" sz="11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Substantial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6"/>
          <p:cNvSpPr/>
          <p:nvPr/>
        </p:nvSpPr>
        <p:spPr>
          <a:xfrm>
            <a:off x="320040" y="4050792"/>
            <a:ext cx="8503920" cy="59436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1E3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"/>
          <p:cNvSpPr/>
          <p:nvPr/>
        </p:nvSpPr>
        <p:spPr>
          <a:xfrm>
            <a:off x="457200" y="4123944"/>
            <a:ext cx="2926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AFAF7"/>
                </a:solidFill>
                <a:latin typeface="Calibri"/>
                <a:ea typeface="Calibri"/>
                <a:cs typeface="Calibri"/>
                <a:sym typeface="Calibri"/>
              </a:rPr>
              <a:t>Compounding value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"/>
          <p:cNvSpPr/>
          <p:nvPr/>
        </p:nvSpPr>
        <p:spPr>
          <a:xfrm>
            <a:off x="3520440" y="4087368"/>
            <a:ext cx="36576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Framework in active use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across 3+ years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7269480" y="4123944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100"/>
              <a:buFont typeface="Georgia"/>
              <a:buNone/>
            </a:pPr>
            <a:r>
              <a:rPr b="1" i="0" lang="en-US" sz="11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Permanent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320040" y="4873752"/>
            <a:ext cx="8503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5M Leadership  ·  services@5mleadership.com  ·  www.5mleadership.com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2026-04-09T13:33:53Z</dcterms:created>
  <dc:creator>5M Leadership</dc:creator>
</cp:coreProperties>
</file>