
<file path=[Content_Types].xml><?xml version="1.0" encoding="utf-8"?>
<Types xmlns="http://schemas.openxmlformats.org/package/2006/content-types"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</p:sldIdLst>
  <p:sldSz cy="5143500" cx="9144000"/>
  <p:notesSz cx="51435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8" roundtripDataSignature="AMtx7mjjCrChZgQPAoGXUFMVEJ+NadrJQ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" name="Google Shape;13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" name="Google Shape;14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" name="Google Shape;32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" name="Google Shape;33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9" name="Google Shape;59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92840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"/>
          <p:cNvSpPr/>
          <p:nvPr/>
        </p:nvSpPr>
        <p:spPr>
          <a:xfrm>
            <a:off x="0" y="0"/>
            <a:ext cx="54864" cy="5143500"/>
          </a:xfrm>
          <a:prstGeom prst="rect">
            <a:avLst/>
          </a:prstGeom>
          <a:solidFill>
            <a:srgbClr val="A07830"/>
          </a:solidFill>
          <a:ln cap="flat" cmpd="sng" w="12700">
            <a:solidFill>
              <a:srgbClr val="A078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" name="Google Shape;17;p1"/>
          <p:cNvSpPr/>
          <p:nvPr/>
        </p:nvSpPr>
        <p:spPr>
          <a:xfrm>
            <a:off x="320040" y="347472"/>
            <a:ext cx="850392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4A060"/>
              </a:buClr>
              <a:buSzPts val="800"/>
              <a:buFont typeface="Calibri"/>
              <a:buNone/>
            </a:pPr>
            <a:r>
              <a:rPr b="1" i="0" lang="en-US" sz="800" u="none" cap="none" strike="noStrike">
                <a:solidFill>
                  <a:srgbClr val="C4A060"/>
                </a:solidFill>
                <a:latin typeface="Calibri"/>
                <a:ea typeface="Calibri"/>
                <a:cs typeface="Calibri"/>
                <a:sym typeface="Calibri"/>
              </a:rPr>
              <a:t>PROCUREMENT PROPOSAL  ·  5M LEADERSHIP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1"/>
          <p:cNvSpPr/>
          <p:nvPr/>
        </p:nvSpPr>
        <p:spPr>
          <a:xfrm>
            <a:off x="320040" y="749808"/>
            <a:ext cx="5486400" cy="1554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FAFAF7"/>
              </a:buClr>
              <a:buSzPts val="3800"/>
              <a:buFont typeface="Georgia"/>
              <a:buNone/>
            </a:pPr>
            <a:r>
              <a:rPr lang="en-US" sz="3800">
                <a:solidFill>
                  <a:srgbClr val="FAFAF7"/>
                </a:solidFill>
                <a:latin typeface="Georgia"/>
                <a:ea typeface="Georgia"/>
                <a:cs typeface="Georgia"/>
                <a:sym typeface="Georgia"/>
              </a:rPr>
              <a:t>Premium Coaching </a:t>
            </a:r>
            <a:endParaRPr sz="3800">
              <a:solidFill>
                <a:srgbClr val="FAFAF7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FAFAF7"/>
              </a:buClr>
              <a:buSzPts val="3800"/>
              <a:buFont typeface="Georgia"/>
              <a:buNone/>
            </a:pPr>
            <a:r>
              <a:rPr lang="en-US" sz="3800">
                <a:solidFill>
                  <a:srgbClr val="FAFAF7"/>
                </a:solidFill>
                <a:latin typeface="Georgia"/>
                <a:ea typeface="Georgia"/>
                <a:cs typeface="Georgia"/>
                <a:sym typeface="Georgia"/>
              </a:rPr>
              <a:t>for </a:t>
            </a:r>
            <a:r>
              <a:rPr b="0" i="0" lang="en-US" sz="3800" u="none" cap="none" strike="noStrike">
                <a:solidFill>
                  <a:srgbClr val="FAFAF7"/>
                </a:solidFill>
                <a:latin typeface="Georgia"/>
                <a:ea typeface="Georgia"/>
                <a:cs typeface="Georgia"/>
                <a:sym typeface="Georgia"/>
              </a:rPr>
              <a:t>Strategic Leadership</a:t>
            </a:r>
            <a:endParaRPr b="0" i="0" sz="3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FAFAF7"/>
              </a:buClr>
              <a:buSzPts val="3800"/>
              <a:buFont typeface="Georgia"/>
              <a:buNone/>
            </a:pPr>
            <a:r>
              <a:t/>
            </a:r>
            <a:endParaRPr b="0" i="0" sz="3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9;p1"/>
          <p:cNvSpPr/>
          <p:nvPr/>
        </p:nvSpPr>
        <p:spPr>
          <a:xfrm>
            <a:off x="320040" y="2423160"/>
            <a:ext cx="5029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A3BF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rgbClr val="8FA3BF"/>
                </a:solidFill>
                <a:latin typeface="Calibri"/>
                <a:ea typeface="Calibri"/>
                <a:cs typeface="Calibri"/>
                <a:sym typeface="Calibri"/>
              </a:rPr>
              <a:t>A structured advisory engagement for leaders in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A3BF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rgbClr val="8FA3BF"/>
                </a:solidFill>
                <a:latin typeface="Calibri"/>
                <a:ea typeface="Calibri"/>
                <a:cs typeface="Calibri"/>
                <a:sym typeface="Calibri"/>
              </a:rPr>
              <a:t>organisations operating in high-growth,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A3BF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rgbClr val="8FA3BF"/>
                </a:solidFill>
                <a:latin typeface="Calibri"/>
                <a:ea typeface="Calibri"/>
                <a:cs typeface="Calibri"/>
                <a:sym typeface="Calibri"/>
              </a:rPr>
              <a:t>high-complexity African markets.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0;p1"/>
          <p:cNvSpPr/>
          <p:nvPr/>
        </p:nvSpPr>
        <p:spPr>
          <a:xfrm>
            <a:off x="5669280" y="731520"/>
            <a:ext cx="3108960" cy="1261872"/>
          </a:xfrm>
          <a:prstGeom prst="rect">
            <a:avLst/>
          </a:prstGeom>
          <a:solidFill>
            <a:srgbClr val="1E3255"/>
          </a:solidFill>
          <a:ln cap="flat" cmpd="sng" w="12700">
            <a:solidFill>
              <a:srgbClr val="A078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Google Shape;21;p1"/>
          <p:cNvSpPr/>
          <p:nvPr/>
        </p:nvSpPr>
        <p:spPr>
          <a:xfrm>
            <a:off x="5852160" y="822960"/>
            <a:ext cx="27432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07830"/>
              </a:buClr>
              <a:buSzPts val="1300"/>
              <a:buFont typeface="Georgia"/>
              <a:buNone/>
            </a:pPr>
            <a:r>
              <a:rPr b="1" i="0" lang="en-US" sz="1300" u="none" cap="none" strike="noStrike">
                <a:solidFill>
                  <a:srgbClr val="A07830"/>
                </a:solidFill>
                <a:latin typeface="Georgia"/>
                <a:ea typeface="Georgia"/>
                <a:cs typeface="Georgia"/>
                <a:sym typeface="Georgia"/>
              </a:rPr>
              <a:t>1.  Evidence-Based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" name="Google Shape;22;p1"/>
          <p:cNvSpPr/>
          <p:nvPr/>
        </p:nvSpPr>
        <p:spPr>
          <a:xfrm>
            <a:off x="5852160" y="1170432"/>
            <a:ext cx="2743200" cy="7132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rgbClr val="8FA3BF"/>
              </a:buClr>
              <a:buSzPts val="950"/>
              <a:buFont typeface="Calibri"/>
              <a:buNone/>
            </a:pPr>
            <a:r>
              <a:rPr b="0" i="0" lang="en-US" sz="950" u="none" cap="none" strike="noStrike">
                <a:solidFill>
                  <a:srgbClr val="8FA3BF"/>
                </a:solidFill>
                <a:latin typeface="Calibri"/>
                <a:ea typeface="Calibri"/>
                <a:cs typeface="Calibri"/>
                <a:sym typeface="Calibri"/>
              </a:rPr>
              <a:t>Published frameworks.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rgbClr val="8FA3BF"/>
              </a:buClr>
              <a:buSzPts val="950"/>
              <a:buFont typeface="Calibri"/>
              <a:buNone/>
            </a:pPr>
            <a:r>
              <a:rPr b="0" i="0" lang="en-US" sz="950" u="none" cap="none" strike="noStrike">
                <a:solidFill>
                  <a:srgbClr val="8FA3BF"/>
                </a:solidFill>
                <a:latin typeface="Calibri"/>
                <a:ea typeface="Calibri"/>
                <a:cs typeface="Calibri"/>
                <a:sym typeface="Calibri"/>
              </a:rPr>
              <a:t>Proprietary instruments.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rgbClr val="8FA3BF"/>
              </a:buClr>
              <a:buSzPts val="950"/>
              <a:buFont typeface="Calibri"/>
              <a:buNone/>
            </a:pPr>
            <a:r>
              <a:rPr b="0" i="0" lang="en-US" sz="950" u="none" cap="none" strike="noStrike">
                <a:solidFill>
                  <a:srgbClr val="8FA3BF"/>
                </a:solidFill>
                <a:latin typeface="Calibri"/>
                <a:ea typeface="Calibri"/>
                <a:cs typeface="Calibri"/>
                <a:sym typeface="Calibri"/>
              </a:rPr>
              <a:t>Senior Consultant credentials.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" name="Google Shape;23;p1"/>
          <p:cNvSpPr/>
          <p:nvPr/>
        </p:nvSpPr>
        <p:spPr>
          <a:xfrm>
            <a:off x="5669280" y="2148840"/>
            <a:ext cx="3108960" cy="1261872"/>
          </a:xfrm>
          <a:prstGeom prst="rect">
            <a:avLst/>
          </a:prstGeom>
          <a:solidFill>
            <a:srgbClr val="1E3255"/>
          </a:solidFill>
          <a:ln cap="flat" cmpd="sng" w="12700">
            <a:solidFill>
              <a:srgbClr val="A078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" name="Google Shape;24;p1"/>
          <p:cNvSpPr/>
          <p:nvPr/>
        </p:nvSpPr>
        <p:spPr>
          <a:xfrm>
            <a:off x="5852160" y="2240280"/>
            <a:ext cx="27432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07830"/>
              </a:buClr>
              <a:buSzPts val="1300"/>
              <a:buFont typeface="Georgia"/>
              <a:buNone/>
            </a:pPr>
            <a:r>
              <a:rPr b="1" i="0" lang="en-US" sz="1300" u="none" cap="none" strike="noStrike">
                <a:solidFill>
                  <a:srgbClr val="A07830"/>
                </a:solidFill>
                <a:latin typeface="Georgia"/>
                <a:ea typeface="Georgia"/>
                <a:cs typeface="Georgia"/>
                <a:sym typeface="Georgia"/>
              </a:rPr>
              <a:t>2.  Regional Context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" name="Google Shape;25;p1"/>
          <p:cNvSpPr/>
          <p:nvPr/>
        </p:nvSpPr>
        <p:spPr>
          <a:xfrm>
            <a:off x="5852160" y="2587752"/>
            <a:ext cx="2743200" cy="7132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rgbClr val="8FA3BF"/>
              </a:buClr>
              <a:buSzPts val="950"/>
              <a:buFont typeface="Calibri"/>
              <a:buNone/>
            </a:pPr>
            <a:r>
              <a:rPr b="0" i="0" lang="en-US" sz="950" u="none" cap="none" strike="noStrike">
                <a:solidFill>
                  <a:srgbClr val="8FA3BF"/>
                </a:solidFill>
                <a:latin typeface="Calibri"/>
                <a:ea typeface="Calibri"/>
                <a:cs typeface="Calibri"/>
                <a:sym typeface="Calibri"/>
              </a:rPr>
              <a:t>Methodology calibrated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rgbClr val="8FA3BF"/>
              </a:buClr>
              <a:buSzPts val="950"/>
              <a:buFont typeface="Calibri"/>
              <a:buNone/>
            </a:pPr>
            <a:r>
              <a:rPr b="0" i="0" lang="en-US" sz="950" u="none" cap="none" strike="noStrike">
                <a:solidFill>
                  <a:srgbClr val="8FA3BF"/>
                </a:solidFill>
                <a:latin typeface="Calibri"/>
                <a:ea typeface="Calibri"/>
                <a:cs typeface="Calibri"/>
                <a:sym typeface="Calibri"/>
              </a:rPr>
              <a:t>for African business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rgbClr val="8FA3BF"/>
              </a:buClr>
              <a:buSzPts val="950"/>
              <a:buFont typeface="Calibri"/>
              <a:buNone/>
            </a:pPr>
            <a:r>
              <a:rPr b="0" i="0" lang="en-US" sz="950" u="none" cap="none" strike="noStrike">
                <a:solidFill>
                  <a:srgbClr val="8FA3BF"/>
                </a:solidFill>
                <a:latin typeface="Calibri"/>
                <a:ea typeface="Calibri"/>
                <a:cs typeface="Calibri"/>
                <a:sym typeface="Calibri"/>
              </a:rPr>
              <a:t>landscapes.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" name="Google Shape;26;p1"/>
          <p:cNvSpPr/>
          <p:nvPr/>
        </p:nvSpPr>
        <p:spPr>
          <a:xfrm>
            <a:off x="5669280" y="3566160"/>
            <a:ext cx="3108960" cy="1261872"/>
          </a:xfrm>
          <a:prstGeom prst="rect">
            <a:avLst/>
          </a:prstGeom>
          <a:solidFill>
            <a:srgbClr val="1E3255"/>
          </a:solidFill>
          <a:ln cap="flat" cmpd="sng" w="12700">
            <a:solidFill>
              <a:srgbClr val="A078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" name="Google Shape;27;p1"/>
          <p:cNvSpPr/>
          <p:nvPr/>
        </p:nvSpPr>
        <p:spPr>
          <a:xfrm>
            <a:off x="5852160" y="3657600"/>
            <a:ext cx="27432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07830"/>
              </a:buClr>
              <a:buSzPts val="1300"/>
              <a:buFont typeface="Georgia"/>
              <a:buNone/>
            </a:pPr>
            <a:r>
              <a:rPr b="1" i="0" lang="en-US" sz="1300" u="none" cap="none" strike="noStrike">
                <a:solidFill>
                  <a:srgbClr val="A07830"/>
                </a:solidFill>
                <a:latin typeface="Georgia"/>
                <a:ea typeface="Georgia"/>
                <a:cs typeface="Georgia"/>
                <a:sym typeface="Georgia"/>
              </a:rPr>
              <a:t>3.  Contractual Clarity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8;p1"/>
          <p:cNvSpPr/>
          <p:nvPr/>
        </p:nvSpPr>
        <p:spPr>
          <a:xfrm>
            <a:off x="5852160" y="4005072"/>
            <a:ext cx="2743200" cy="7132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rgbClr val="8FA3BF"/>
              </a:buClr>
              <a:buSzPts val="950"/>
              <a:buFont typeface="Calibri"/>
              <a:buNone/>
            </a:pPr>
            <a:r>
              <a:rPr b="0" i="0" lang="en-US" sz="950" u="none" cap="none" strike="noStrike">
                <a:solidFill>
                  <a:srgbClr val="8FA3BF"/>
                </a:solidFill>
                <a:latin typeface="Calibri"/>
                <a:ea typeface="Calibri"/>
                <a:cs typeface="Calibri"/>
                <a:sym typeface="Calibri"/>
              </a:rPr>
              <a:t>SOW-defined Diagnostic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rgbClr val="8FA3BF"/>
              </a:buClr>
              <a:buSzPts val="950"/>
              <a:buFont typeface="Calibri"/>
              <a:buNone/>
            </a:pPr>
            <a:r>
              <a:rPr b="0" i="0" lang="en-US" sz="950" u="none" cap="none" strike="noStrike">
                <a:solidFill>
                  <a:srgbClr val="8FA3BF"/>
                </a:solidFill>
                <a:latin typeface="Calibri"/>
                <a:ea typeface="Calibri"/>
                <a:cs typeface="Calibri"/>
                <a:sym typeface="Calibri"/>
              </a:rPr>
              <a:t>Phase. Standalone entry.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rgbClr val="8FA3BF"/>
              </a:buClr>
              <a:buSzPts val="950"/>
              <a:buFont typeface="Calibri"/>
              <a:buNone/>
            </a:pPr>
            <a:r>
              <a:rPr b="0" i="0" lang="en-US" sz="950" u="none" cap="none" strike="noStrike">
                <a:solidFill>
                  <a:srgbClr val="8FA3BF"/>
                </a:solidFill>
                <a:latin typeface="Calibri"/>
                <a:ea typeface="Calibri"/>
                <a:cs typeface="Calibri"/>
                <a:sym typeface="Calibri"/>
              </a:rPr>
              <a:t>No open-ended commitment.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" name="Google Shape;29;p1"/>
          <p:cNvSpPr/>
          <p:nvPr/>
        </p:nvSpPr>
        <p:spPr>
          <a:xfrm>
            <a:off x="320040" y="4864608"/>
            <a:ext cx="5486400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FA3BF"/>
              </a:buClr>
              <a:buSzPts val="800"/>
              <a:buFont typeface="Calibri"/>
              <a:buNone/>
            </a:pPr>
            <a:r>
              <a:rPr b="0" i="0" lang="en-US" sz="800" u="none" cap="none" strike="noStrike">
                <a:solidFill>
                  <a:srgbClr val="8FA3BF"/>
                </a:solidFill>
                <a:latin typeface="Calibri"/>
                <a:ea typeface="Calibri"/>
                <a:cs typeface="Calibri"/>
                <a:sym typeface="Calibri"/>
              </a:rPr>
              <a:t>www.5mleadership.com  ·  services@5mleadership.com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AFAF7"/>
        </a:solidFill>
      </p:bgPr>
    </p:bg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A07830"/>
          </a:solidFill>
          <a:ln cap="flat" cmpd="sng" w="12700">
            <a:solidFill>
              <a:srgbClr val="A078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" name="Google Shape;36;p2"/>
          <p:cNvSpPr/>
          <p:nvPr/>
        </p:nvSpPr>
        <p:spPr>
          <a:xfrm>
            <a:off x="457200" y="228600"/>
            <a:ext cx="822960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07830"/>
              </a:buClr>
              <a:buSzPts val="800"/>
              <a:buFont typeface="Calibri"/>
              <a:buNone/>
            </a:pPr>
            <a:r>
              <a:rPr b="1" i="0" lang="en-US" sz="800" u="none" cap="none" strike="noStrike">
                <a:solidFill>
                  <a:srgbClr val="A07830"/>
                </a:solidFill>
                <a:latin typeface="Calibri"/>
                <a:ea typeface="Calibri"/>
                <a:cs typeface="Calibri"/>
                <a:sym typeface="Calibri"/>
              </a:rPr>
              <a:t>MEETING CORPORATE PROCUREMENT STANDARDS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37;p2"/>
          <p:cNvSpPr/>
          <p:nvPr/>
        </p:nvSpPr>
        <p:spPr>
          <a:xfrm>
            <a:off x="457200" y="566928"/>
            <a:ext cx="6400800" cy="53035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92840"/>
              </a:buClr>
              <a:buSzPts val="2400"/>
              <a:buFont typeface="Georgia"/>
              <a:buNone/>
            </a:pPr>
            <a:r>
              <a:rPr b="0" i="0" lang="en-US" sz="2400" u="none" cap="none" strike="noStrike">
                <a:solidFill>
                  <a:srgbClr val="192840"/>
                </a:solidFill>
                <a:latin typeface="Georgia"/>
                <a:ea typeface="Georgia"/>
                <a:cs typeface="Georgia"/>
                <a:sym typeface="Georgia"/>
              </a:rPr>
              <a:t>What your procurement team needs to see.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" name="Google Shape;38;p2"/>
          <p:cNvSpPr/>
          <p:nvPr/>
        </p:nvSpPr>
        <p:spPr>
          <a:xfrm>
            <a:off x="365760" y="1298448"/>
            <a:ext cx="2651760" cy="3520440"/>
          </a:xfrm>
          <a:prstGeom prst="rect">
            <a:avLst/>
          </a:prstGeom>
          <a:solidFill>
            <a:srgbClr val="192840"/>
          </a:solidFill>
          <a:ln cap="flat" cmpd="sng" w="12700">
            <a:solidFill>
              <a:srgbClr val="A078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" name="Google Shape;39;p2"/>
          <p:cNvSpPr/>
          <p:nvPr/>
        </p:nvSpPr>
        <p:spPr>
          <a:xfrm>
            <a:off x="530352" y="1417320"/>
            <a:ext cx="91440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07830"/>
              </a:buClr>
              <a:buSzPts val="2800"/>
              <a:buFont typeface="Georgia"/>
              <a:buNone/>
            </a:pPr>
            <a:r>
              <a:rPr b="1" i="0" lang="en-US" sz="2800" u="none" cap="none" strike="noStrike">
                <a:solidFill>
                  <a:srgbClr val="A07830"/>
                </a:solidFill>
                <a:latin typeface="Georgia"/>
                <a:ea typeface="Georgia"/>
                <a:cs typeface="Georgia"/>
                <a:sym typeface="Georgia"/>
              </a:rPr>
              <a:t>01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" name="Google Shape;40;p2"/>
          <p:cNvSpPr/>
          <p:nvPr/>
        </p:nvSpPr>
        <p:spPr>
          <a:xfrm>
            <a:off x="530352" y="1874520"/>
            <a:ext cx="2322576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AFAF7"/>
              </a:buClr>
              <a:buSzPts val="1400"/>
              <a:buFont typeface="Georgia"/>
              <a:buNone/>
            </a:pPr>
            <a:r>
              <a:rPr b="1" i="0" lang="en-US" sz="1400" u="none" cap="none" strike="noStrike">
                <a:solidFill>
                  <a:srgbClr val="FAFAF7"/>
                </a:solidFill>
                <a:latin typeface="Georgia"/>
                <a:ea typeface="Georgia"/>
                <a:cs typeface="Georgia"/>
                <a:sym typeface="Georgia"/>
              </a:rPr>
              <a:t>Evidence-Based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AFAF7"/>
              </a:buClr>
              <a:buSzPts val="1400"/>
              <a:buFont typeface="Georgia"/>
              <a:buNone/>
            </a:pPr>
            <a:r>
              <a:rPr b="1" i="0" lang="en-US" sz="1400" u="none" cap="none" strike="noStrike">
                <a:solidFill>
                  <a:srgbClr val="FAFAF7"/>
                </a:solidFill>
                <a:latin typeface="Georgia"/>
                <a:ea typeface="Georgia"/>
                <a:cs typeface="Georgia"/>
                <a:sym typeface="Georgia"/>
              </a:rPr>
              <a:t>Methodology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2"/>
          <p:cNvSpPr/>
          <p:nvPr/>
        </p:nvSpPr>
        <p:spPr>
          <a:xfrm>
            <a:off x="530352" y="2423160"/>
            <a:ext cx="2322576" cy="36576"/>
          </a:xfrm>
          <a:prstGeom prst="rect">
            <a:avLst/>
          </a:prstGeom>
          <a:solidFill>
            <a:srgbClr val="A07830"/>
          </a:solidFill>
          <a:ln cap="flat" cmpd="sng" w="12700">
            <a:solidFill>
              <a:srgbClr val="A078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" name="Google Shape;42;p2"/>
          <p:cNvSpPr/>
          <p:nvPr/>
        </p:nvSpPr>
        <p:spPr>
          <a:xfrm>
            <a:off x="530352" y="2514600"/>
            <a:ext cx="2322576" cy="59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rgbClr val="C4A060"/>
              </a:buClr>
              <a:buSzPts val="950"/>
              <a:buFont typeface="Calibri"/>
              <a:buNone/>
            </a:pPr>
            <a:r>
              <a:rPr b="0" i="1" lang="en-US" sz="950" u="none" cap="none" strike="noStrike">
                <a:solidFill>
                  <a:srgbClr val="C4A060"/>
                </a:solidFill>
                <a:latin typeface="Calibri"/>
                <a:ea typeface="Calibri"/>
                <a:cs typeface="Calibri"/>
                <a:sym typeface="Calibri"/>
              </a:rPr>
              <a:t>Published frameworks signal Senior Consultant status to procurement reviewers.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" name="Google Shape;43;p2"/>
          <p:cNvSpPr/>
          <p:nvPr/>
        </p:nvSpPr>
        <p:spPr>
          <a:xfrm>
            <a:off x="530352" y="3182112"/>
            <a:ext cx="2322576" cy="1508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8FA3BF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8FA3BF"/>
                </a:solidFill>
                <a:latin typeface="Calibri"/>
                <a:ea typeface="Calibri"/>
                <a:cs typeface="Calibri"/>
                <a:sym typeface="Calibri"/>
              </a:rPr>
              <a:t>Two published books (5M Unbreakable + Stitch In Time) constitute the evidential foundation.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</a:pPr>
            <a:r>
              <a:t/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8FA3BF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8FA3BF"/>
                </a:solidFill>
                <a:latin typeface="Calibri"/>
                <a:ea typeface="Calibri"/>
                <a:cs typeface="Calibri"/>
                <a:sym typeface="Calibri"/>
              </a:rPr>
              <a:t>Proprietary diagnostics are documented and reproducible.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</a:pPr>
            <a:r>
              <a:t/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8FA3BF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8FA3BF"/>
                </a:solidFill>
                <a:latin typeface="Calibri"/>
                <a:ea typeface="Calibri"/>
                <a:cs typeface="Calibri"/>
                <a:sym typeface="Calibri"/>
              </a:rPr>
              <a:t>All instruments are built on peer-reviewed leadership research.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" name="Google Shape;44;p2"/>
          <p:cNvSpPr/>
          <p:nvPr/>
        </p:nvSpPr>
        <p:spPr>
          <a:xfrm>
            <a:off x="3246120" y="1298448"/>
            <a:ext cx="2651760" cy="3520440"/>
          </a:xfrm>
          <a:prstGeom prst="rect">
            <a:avLst/>
          </a:prstGeom>
          <a:solidFill>
            <a:srgbClr val="192840"/>
          </a:solidFill>
          <a:ln cap="flat" cmpd="sng" w="12700">
            <a:solidFill>
              <a:srgbClr val="A078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" name="Google Shape;45;p2"/>
          <p:cNvSpPr/>
          <p:nvPr/>
        </p:nvSpPr>
        <p:spPr>
          <a:xfrm>
            <a:off x="3410712" y="1417320"/>
            <a:ext cx="91440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07830"/>
              </a:buClr>
              <a:buSzPts val="2800"/>
              <a:buFont typeface="Georgia"/>
              <a:buNone/>
            </a:pPr>
            <a:r>
              <a:rPr b="1" i="0" lang="en-US" sz="2800" u="none" cap="none" strike="noStrike">
                <a:solidFill>
                  <a:srgbClr val="A07830"/>
                </a:solidFill>
                <a:latin typeface="Georgia"/>
                <a:ea typeface="Georgia"/>
                <a:cs typeface="Georgia"/>
                <a:sym typeface="Georgia"/>
              </a:rPr>
              <a:t>02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2"/>
          <p:cNvSpPr/>
          <p:nvPr/>
        </p:nvSpPr>
        <p:spPr>
          <a:xfrm>
            <a:off x="3410712" y="1874520"/>
            <a:ext cx="2322576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AFAF7"/>
              </a:buClr>
              <a:buSzPts val="1400"/>
              <a:buFont typeface="Georgia"/>
              <a:buNone/>
            </a:pPr>
            <a:r>
              <a:rPr b="1" i="0" lang="en-US" sz="1400" u="none" cap="none" strike="noStrike">
                <a:solidFill>
                  <a:srgbClr val="FAFAF7"/>
                </a:solidFill>
                <a:latin typeface="Georgia"/>
                <a:ea typeface="Georgia"/>
                <a:cs typeface="Georgia"/>
                <a:sym typeface="Georgia"/>
              </a:rPr>
              <a:t>African Regional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AFAF7"/>
              </a:buClr>
              <a:buSzPts val="1400"/>
              <a:buFont typeface="Georgia"/>
              <a:buNone/>
            </a:pPr>
            <a:r>
              <a:rPr b="1" i="0" lang="en-US" sz="1400" u="none" cap="none" strike="noStrike">
                <a:solidFill>
                  <a:srgbClr val="FAFAF7"/>
                </a:solidFill>
                <a:latin typeface="Georgia"/>
                <a:ea typeface="Georgia"/>
                <a:cs typeface="Georgia"/>
                <a:sym typeface="Georgia"/>
              </a:rPr>
              <a:t>Context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" name="Google Shape;47;p2"/>
          <p:cNvSpPr/>
          <p:nvPr/>
        </p:nvSpPr>
        <p:spPr>
          <a:xfrm>
            <a:off x="3410712" y="2423160"/>
            <a:ext cx="2322576" cy="36576"/>
          </a:xfrm>
          <a:prstGeom prst="rect">
            <a:avLst/>
          </a:prstGeom>
          <a:solidFill>
            <a:srgbClr val="A07830"/>
          </a:solidFill>
          <a:ln cap="flat" cmpd="sng" w="12700">
            <a:solidFill>
              <a:srgbClr val="A078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" name="Google Shape;48;p2"/>
          <p:cNvSpPr/>
          <p:nvPr/>
        </p:nvSpPr>
        <p:spPr>
          <a:xfrm>
            <a:off x="3410712" y="2514600"/>
            <a:ext cx="2322576" cy="59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rgbClr val="C4A060"/>
              </a:buClr>
              <a:buSzPts val="950"/>
              <a:buFont typeface="Calibri"/>
              <a:buNone/>
            </a:pPr>
            <a:r>
              <a:rPr b="0" i="1" lang="en-US" sz="950" u="none" cap="none" strike="noStrike">
                <a:solidFill>
                  <a:srgbClr val="C4A060"/>
                </a:solidFill>
                <a:latin typeface="Calibri"/>
                <a:ea typeface="Calibri"/>
                <a:cs typeface="Calibri"/>
                <a:sym typeface="Calibri"/>
              </a:rPr>
              <a:t>Methodology calibrated for high-growth, high-complexity African business environments.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" name="Google Shape;49;p2"/>
          <p:cNvSpPr/>
          <p:nvPr/>
        </p:nvSpPr>
        <p:spPr>
          <a:xfrm>
            <a:off x="3410712" y="3182112"/>
            <a:ext cx="2322576" cy="1508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8FA3BF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8FA3BF"/>
                </a:solidFill>
                <a:latin typeface="Calibri"/>
                <a:ea typeface="Calibri"/>
                <a:cs typeface="Calibri"/>
                <a:sym typeface="Calibri"/>
              </a:rPr>
              <a:t>Two decades of </a:t>
            </a:r>
            <a:r>
              <a:rPr lang="en-US" sz="900">
                <a:solidFill>
                  <a:srgbClr val="8FA3BF"/>
                </a:solidFill>
                <a:latin typeface="Calibri"/>
                <a:ea typeface="Calibri"/>
                <a:cs typeface="Calibri"/>
                <a:sym typeface="Calibri"/>
              </a:rPr>
              <a:t>leadership</a:t>
            </a:r>
            <a:r>
              <a:rPr b="0" i="0" lang="en-US" sz="900" u="none" cap="none" strike="noStrike">
                <a:solidFill>
                  <a:srgbClr val="8FA3BF"/>
                </a:solidFill>
                <a:latin typeface="Calibri"/>
                <a:ea typeface="Calibri"/>
                <a:cs typeface="Calibri"/>
                <a:sym typeface="Calibri"/>
              </a:rPr>
              <a:t> experience across </a:t>
            </a:r>
            <a:r>
              <a:rPr lang="en-US" sz="900">
                <a:solidFill>
                  <a:srgbClr val="8FA3BF"/>
                </a:solidFill>
                <a:latin typeface="Calibri"/>
                <a:ea typeface="Calibri"/>
                <a:cs typeface="Calibri"/>
                <a:sym typeface="Calibri"/>
              </a:rPr>
              <a:t>Africa</a:t>
            </a:r>
            <a:r>
              <a:rPr b="0" i="0" lang="en-US" sz="900" u="none" cap="none" strike="noStrike">
                <a:solidFill>
                  <a:srgbClr val="8FA3BF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</a:pPr>
            <a:r>
              <a:t/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8FA3BF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8FA3BF"/>
                </a:solidFill>
                <a:latin typeface="Calibri"/>
                <a:ea typeface="Calibri"/>
                <a:cs typeface="Calibri"/>
                <a:sym typeface="Calibri"/>
              </a:rPr>
              <a:t>Frameworks address the specific governance fractures common in rapid-growth African organisations.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</a:pPr>
            <a:r>
              <a:t/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8FA3BF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8FA3BF"/>
                </a:solidFill>
                <a:latin typeface="Calibri"/>
                <a:ea typeface="Calibri"/>
                <a:cs typeface="Calibri"/>
                <a:sym typeface="Calibri"/>
              </a:rPr>
              <a:t>Relevant to C-suite alignment and succession in volatile markets.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" name="Google Shape;50;p2"/>
          <p:cNvSpPr/>
          <p:nvPr/>
        </p:nvSpPr>
        <p:spPr>
          <a:xfrm>
            <a:off x="6126480" y="1298448"/>
            <a:ext cx="2651760" cy="3520440"/>
          </a:xfrm>
          <a:prstGeom prst="rect">
            <a:avLst/>
          </a:prstGeom>
          <a:solidFill>
            <a:srgbClr val="192840"/>
          </a:solidFill>
          <a:ln cap="flat" cmpd="sng" w="12700">
            <a:solidFill>
              <a:srgbClr val="A078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" name="Google Shape;51;p2"/>
          <p:cNvSpPr/>
          <p:nvPr/>
        </p:nvSpPr>
        <p:spPr>
          <a:xfrm>
            <a:off x="6291072" y="1417320"/>
            <a:ext cx="91440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07830"/>
              </a:buClr>
              <a:buSzPts val="2800"/>
              <a:buFont typeface="Georgia"/>
              <a:buNone/>
            </a:pPr>
            <a:r>
              <a:rPr b="1" i="0" lang="en-US" sz="2800" u="none" cap="none" strike="noStrike">
                <a:solidFill>
                  <a:srgbClr val="A07830"/>
                </a:solidFill>
                <a:latin typeface="Georgia"/>
                <a:ea typeface="Georgia"/>
                <a:cs typeface="Georgia"/>
                <a:sym typeface="Georgia"/>
              </a:rPr>
              <a:t>03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" name="Google Shape;52;p2"/>
          <p:cNvSpPr/>
          <p:nvPr/>
        </p:nvSpPr>
        <p:spPr>
          <a:xfrm>
            <a:off x="6291072" y="1874520"/>
            <a:ext cx="2322576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AFAF7"/>
              </a:buClr>
              <a:buSzPts val="1400"/>
              <a:buFont typeface="Georgia"/>
              <a:buNone/>
            </a:pPr>
            <a:r>
              <a:rPr b="1" i="0" lang="en-US" sz="1400" u="none" cap="none" strike="noStrike">
                <a:solidFill>
                  <a:srgbClr val="FAFAF7"/>
                </a:solidFill>
                <a:latin typeface="Georgia"/>
                <a:ea typeface="Georgia"/>
                <a:cs typeface="Georgia"/>
                <a:sym typeface="Georgia"/>
              </a:rPr>
              <a:t>Contractual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AFAF7"/>
              </a:buClr>
              <a:buSzPts val="1400"/>
              <a:buFont typeface="Georgia"/>
              <a:buNone/>
            </a:pPr>
            <a:r>
              <a:rPr b="1" i="0" lang="en-US" sz="1400" u="none" cap="none" strike="noStrike">
                <a:solidFill>
                  <a:srgbClr val="FAFAF7"/>
                </a:solidFill>
                <a:latin typeface="Georgia"/>
                <a:ea typeface="Georgia"/>
                <a:cs typeface="Georgia"/>
                <a:sym typeface="Georgia"/>
              </a:rPr>
              <a:t>Clarity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" name="Google Shape;53;p2"/>
          <p:cNvSpPr/>
          <p:nvPr/>
        </p:nvSpPr>
        <p:spPr>
          <a:xfrm>
            <a:off x="6291072" y="2423160"/>
            <a:ext cx="2322576" cy="36576"/>
          </a:xfrm>
          <a:prstGeom prst="rect">
            <a:avLst/>
          </a:prstGeom>
          <a:solidFill>
            <a:srgbClr val="A07830"/>
          </a:solidFill>
          <a:ln cap="flat" cmpd="sng" w="12700">
            <a:solidFill>
              <a:srgbClr val="A078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" name="Google Shape;54;p2"/>
          <p:cNvSpPr/>
          <p:nvPr/>
        </p:nvSpPr>
        <p:spPr>
          <a:xfrm>
            <a:off x="6291072" y="2514600"/>
            <a:ext cx="2322576" cy="59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rgbClr val="C4A060"/>
              </a:buClr>
              <a:buSzPts val="950"/>
              <a:buFont typeface="Calibri"/>
              <a:buNone/>
            </a:pPr>
            <a:r>
              <a:rPr b="0" i="1" lang="en-US" sz="950" u="none" cap="none" strike="noStrike">
                <a:solidFill>
                  <a:srgbClr val="C4A060"/>
                </a:solidFill>
                <a:latin typeface="Calibri"/>
                <a:ea typeface="Calibri"/>
                <a:cs typeface="Calibri"/>
                <a:sym typeface="Calibri"/>
              </a:rPr>
              <a:t>Each engagement phase is SOW-defined, standalone, and low-friction to approve.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p2"/>
          <p:cNvSpPr/>
          <p:nvPr/>
        </p:nvSpPr>
        <p:spPr>
          <a:xfrm>
            <a:off x="6291072" y="3182112"/>
            <a:ext cx="2322576" cy="1508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8FA3BF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8FA3BF"/>
                </a:solidFill>
                <a:latin typeface="Calibri"/>
                <a:ea typeface="Calibri"/>
                <a:cs typeface="Calibri"/>
                <a:sym typeface="Calibri"/>
              </a:rPr>
              <a:t>The Discovery Sprint is structured as a standalone Diagnostic Phase.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</a:pPr>
            <a:r>
              <a:t/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8FA3BF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8FA3BF"/>
                </a:solidFill>
                <a:latin typeface="Calibri"/>
                <a:ea typeface="Calibri"/>
                <a:cs typeface="Calibri"/>
                <a:sym typeface="Calibri"/>
              </a:rPr>
              <a:t>This moves expenditure from discretionary coaching to business advisory or risk management budget lines.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</a:pPr>
            <a:r>
              <a:t/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8FA3BF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8FA3BF"/>
                </a:solidFill>
                <a:latin typeface="Calibri"/>
                <a:ea typeface="Calibri"/>
                <a:cs typeface="Calibri"/>
                <a:sym typeface="Calibri"/>
              </a:rPr>
              <a:t>Full SOW provided within </a:t>
            </a:r>
            <a:r>
              <a:rPr lang="en-US" sz="900">
                <a:solidFill>
                  <a:srgbClr val="8FA3BF"/>
                </a:solidFill>
                <a:latin typeface="Calibri"/>
                <a:ea typeface="Calibri"/>
                <a:cs typeface="Calibri"/>
                <a:sym typeface="Calibri"/>
              </a:rPr>
              <a:t>72</a:t>
            </a:r>
            <a:r>
              <a:rPr b="0" i="0" lang="en-US" sz="900" u="none" cap="none" strike="noStrike">
                <a:solidFill>
                  <a:srgbClr val="8FA3BF"/>
                </a:solidFill>
                <a:latin typeface="Calibri"/>
                <a:ea typeface="Calibri"/>
                <a:cs typeface="Calibri"/>
                <a:sym typeface="Calibri"/>
              </a:rPr>
              <a:t> hours of enquiry.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" name="Google Shape;56;p2"/>
          <p:cNvSpPr/>
          <p:nvPr/>
        </p:nvSpPr>
        <p:spPr>
          <a:xfrm>
            <a:off x="457200" y="4919472"/>
            <a:ext cx="8229600" cy="182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800"/>
              <a:buFont typeface="Calibri"/>
              <a:buNone/>
            </a:pPr>
            <a:r>
              <a:rPr b="0" i="1" lang="en-US" sz="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Engagements qualify under: Business Advisory Services  |  Risk Management  |  Leadership Development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92840"/>
        </a:solidFill>
      </p:bgPr>
    </p:bg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"/>
          <p:cNvSpPr/>
          <p:nvPr/>
        </p:nvSpPr>
        <p:spPr>
          <a:xfrm>
            <a:off x="0" y="0"/>
            <a:ext cx="54864" cy="5143500"/>
          </a:xfrm>
          <a:prstGeom prst="rect">
            <a:avLst/>
          </a:prstGeom>
          <a:solidFill>
            <a:srgbClr val="A07830"/>
          </a:solidFill>
          <a:ln cap="flat" cmpd="sng" w="12700">
            <a:solidFill>
              <a:srgbClr val="A078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3"/>
          <p:cNvSpPr/>
          <p:nvPr/>
        </p:nvSpPr>
        <p:spPr>
          <a:xfrm>
            <a:off x="320040" y="347472"/>
            <a:ext cx="850392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4A060"/>
              </a:buClr>
              <a:buSzPts val="800"/>
              <a:buFont typeface="Calibri"/>
              <a:buNone/>
            </a:pPr>
            <a:r>
              <a:rPr b="1" i="0" lang="en-US" sz="800" u="none" cap="none" strike="noStrike">
                <a:solidFill>
                  <a:srgbClr val="C4A060"/>
                </a:solidFill>
                <a:latin typeface="Calibri"/>
                <a:ea typeface="Calibri"/>
                <a:cs typeface="Calibri"/>
                <a:sym typeface="Calibri"/>
              </a:rPr>
              <a:t>CREDENTIALS  +  NEXT STEPS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3"/>
          <p:cNvSpPr/>
          <p:nvPr/>
        </p:nvSpPr>
        <p:spPr>
          <a:xfrm>
            <a:off x="320040" y="749808"/>
            <a:ext cx="4663440" cy="4069080"/>
          </a:xfrm>
          <a:prstGeom prst="rect">
            <a:avLst/>
          </a:prstGeom>
          <a:solidFill>
            <a:srgbClr val="1E3255"/>
          </a:solidFill>
          <a:ln cap="flat" cmpd="sng" w="12700">
            <a:solidFill>
              <a:srgbClr val="A078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p3"/>
          <p:cNvSpPr/>
          <p:nvPr/>
        </p:nvSpPr>
        <p:spPr>
          <a:xfrm>
            <a:off x="502920" y="868680"/>
            <a:ext cx="429768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AFAF7"/>
              </a:buClr>
              <a:buSzPts val="2200"/>
              <a:buFont typeface="Georgia"/>
              <a:buNone/>
            </a:pPr>
            <a:r>
              <a:rPr b="1" i="0" lang="en-US" sz="2200" u="none" cap="none" strike="noStrike">
                <a:solidFill>
                  <a:srgbClr val="FAFAF7"/>
                </a:solidFill>
                <a:latin typeface="Georgia"/>
                <a:ea typeface="Georgia"/>
                <a:cs typeface="Georgia"/>
                <a:sym typeface="Georgia"/>
              </a:rPr>
              <a:t>I.S. Matthew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" name="Google Shape;66;p3"/>
          <p:cNvSpPr/>
          <p:nvPr/>
        </p:nvSpPr>
        <p:spPr>
          <a:xfrm>
            <a:off x="502920" y="1371600"/>
            <a:ext cx="42976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4A060"/>
              </a:buClr>
              <a:buSzPts val="1000"/>
              <a:buFont typeface="Calibri"/>
              <a:buNone/>
            </a:pPr>
            <a:r>
              <a:rPr b="0" i="1" lang="en-US" sz="1000" u="none" cap="none" strike="noStrike">
                <a:solidFill>
                  <a:srgbClr val="C4A060"/>
                </a:solidFill>
                <a:latin typeface="Calibri"/>
                <a:ea typeface="Calibri"/>
                <a:cs typeface="Calibri"/>
                <a:sym typeface="Calibri"/>
              </a:rPr>
              <a:t>Founder, 5M Leadership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" name="Google Shape;67;p3"/>
          <p:cNvSpPr/>
          <p:nvPr/>
        </p:nvSpPr>
        <p:spPr>
          <a:xfrm>
            <a:off x="502920" y="1783080"/>
            <a:ext cx="54864" cy="502920"/>
          </a:xfrm>
          <a:prstGeom prst="rect">
            <a:avLst/>
          </a:prstGeom>
          <a:solidFill>
            <a:srgbClr val="A07830"/>
          </a:solidFill>
          <a:ln cap="flat" cmpd="sng" w="12700">
            <a:solidFill>
              <a:srgbClr val="A078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3"/>
          <p:cNvSpPr/>
          <p:nvPr/>
        </p:nvSpPr>
        <p:spPr>
          <a:xfrm>
            <a:off x="658368" y="1783080"/>
            <a:ext cx="4160520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rgbClr val="8FA3BF"/>
              </a:buClr>
              <a:buSzPts val="950"/>
              <a:buFont typeface="Calibri"/>
              <a:buNone/>
            </a:pPr>
            <a:r>
              <a:rPr lang="en-US" sz="950">
                <a:solidFill>
                  <a:srgbClr val="8FA3BF"/>
                </a:solidFill>
                <a:latin typeface="Calibri"/>
                <a:ea typeface="Calibri"/>
                <a:cs typeface="Calibri"/>
                <a:sym typeface="Calibri"/>
              </a:rPr>
              <a:t>Long time </a:t>
            </a:r>
            <a:r>
              <a:rPr b="0" i="0" lang="en-US" sz="950" u="none" cap="none" strike="noStrike">
                <a:solidFill>
                  <a:srgbClr val="8FA3BF"/>
                </a:solidFill>
                <a:latin typeface="Calibri"/>
                <a:ea typeface="Calibri"/>
                <a:cs typeface="Calibri"/>
                <a:sym typeface="Calibri"/>
              </a:rPr>
              <a:t>CFO, board chair and board-level advisor with more than two decades of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rgbClr val="8FA3BF"/>
              </a:buClr>
              <a:buSzPts val="950"/>
              <a:buFont typeface="Calibri"/>
              <a:buNone/>
            </a:pPr>
            <a:r>
              <a:rPr b="0" i="0" lang="en-US" sz="950" u="none" cap="none" strike="noStrike">
                <a:solidFill>
                  <a:srgbClr val="8FA3BF"/>
                </a:solidFill>
                <a:latin typeface="Calibri"/>
                <a:ea typeface="Calibri"/>
                <a:cs typeface="Calibri"/>
                <a:sym typeface="Calibri"/>
              </a:rPr>
              <a:t>executive experience across Africa</a:t>
            </a:r>
            <a:r>
              <a:rPr lang="en-US" sz="950">
                <a:solidFill>
                  <a:srgbClr val="8FA3BF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" name="Google Shape;69;p3"/>
          <p:cNvSpPr/>
          <p:nvPr/>
        </p:nvSpPr>
        <p:spPr>
          <a:xfrm>
            <a:off x="502920" y="2496312"/>
            <a:ext cx="54864" cy="502920"/>
          </a:xfrm>
          <a:prstGeom prst="rect">
            <a:avLst/>
          </a:prstGeom>
          <a:solidFill>
            <a:srgbClr val="A07830"/>
          </a:solidFill>
          <a:ln cap="flat" cmpd="sng" w="12700">
            <a:solidFill>
              <a:srgbClr val="A078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p3"/>
          <p:cNvSpPr/>
          <p:nvPr/>
        </p:nvSpPr>
        <p:spPr>
          <a:xfrm>
            <a:off x="658368" y="2496312"/>
            <a:ext cx="4160520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rgbClr val="8FA3BF"/>
              </a:buClr>
              <a:buSzPts val="950"/>
              <a:buFont typeface="Calibri"/>
              <a:buNone/>
            </a:pPr>
            <a:r>
              <a:rPr b="0" i="0" lang="en-US" sz="950" u="none" cap="none" strike="noStrike">
                <a:solidFill>
                  <a:srgbClr val="8FA3BF"/>
                </a:solidFill>
                <a:latin typeface="Calibri"/>
                <a:ea typeface="Calibri"/>
                <a:cs typeface="Calibri"/>
                <a:sym typeface="Calibri"/>
              </a:rPr>
              <a:t>Author of 5M Unbreakable and Stitch In Time</a:t>
            </a:r>
            <a:r>
              <a:rPr lang="en-US" sz="950">
                <a:solidFill>
                  <a:srgbClr val="8FA3BF"/>
                </a:solidFill>
                <a:latin typeface="Calibri"/>
                <a:ea typeface="Calibri"/>
                <a:cs typeface="Calibri"/>
                <a:sym typeface="Calibri"/>
              </a:rPr>
              <a:t>; </a:t>
            </a:r>
            <a:r>
              <a:rPr b="0" i="0" lang="en-US" sz="950" u="none" cap="none" strike="noStrike">
                <a:solidFill>
                  <a:srgbClr val="8FA3BF"/>
                </a:solidFill>
                <a:latin typeface="Calibri"/>
                <a:ea typeface="Calibri"/>
                <a:cs typeface="Calibri"/>
                <a:sym typeface="Calibri"/>
              </a:rPr>
              <a:t>the published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rgbClr val="8FA3BF"/>
              </a:buClr>
              <a:buSzPts val="950"/>
              <a:buFont typeface="Calibri"/>
              <a:buNone/>
            </a:pPr>
            <a:r>
              <a:rPr b="0" i="0" lang="en-US" sz="950" u="none" cap="none" strike="noStrike">
                <a:solidFill>
                  <a:srgbClr val="8FA3BF"/>
                </a:solidFill>
                <a:latin typeface="Calibri"/>
                <a:ea typeface="Calibri"/>
                <a:cs typeface="Calibri"/>
                <a:sym typeface="Calibri"/>
              </a:rPr>
              <a:t>frameworks underpinning all coaching and advisory services.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3"/>
          <p:cNvSpPr/>
          <p:nvPr/>
        </p:nvSpPr>
        <p:spPr>
          <a:xfrm>
            <a:off x="502920" y="3209544"/>
            <a:ext cx="54864" cy="502920"/>
          </a:xfrm>
          <a:prstGeom prst="rect">
            <a:avLst/>
          </a:prstGeom>
          <a:solidFill>
            <a:srgbClr val="A07830"/>
          </a:solidFill>
          <a:ln cap="flat" cmpd="sng" w="12700">
            <a:solidFill>
              <a:srgbClr val="A078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3"/>
          <p:cNvSpPr/>
          <p:nvPr/>
        </p:nvSpPr>
        <p:spPr>
          <a:xfrm>
            <a:off x="658368" y="3209544"/>
            <a:ext cx="4160520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rgbClr val="8FA3BF"/>
              </a:buClr>
              <a:buSzPts val="950"/>
              <a:buFont typeface="Calibri"/>
              <a:buNone/>
            </a:pPr>
            <a:r>
              <a:rPr b="0" i="0" lang="en-US" sz="950" u="none" cap="none" strike="noStrike">
                <a:solidFill>
                  <a:srgbClr val="8FA3BF"/>
                </a:solidFill>
                <a:latin typeface="Calibri"/>
                <a:ea typeface="Calibri"/>
                <a:cs typeface="Calibri"/>
                <a:sym typeface="Calibri"/>
              </a:rPr>
              <a:t>Advisory engagements across </a:t>
            </a:r>
            <a:r>
              <a:rPr lang="en-US" sz="950">
                <a:solidFill>
                  <a:srgbClr val="8FA3BF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r>
              <a:rPr b="0" i="0" lang="en-US" sz="950" u="none" cap="none" strike="noStrike">
                <a:solidFill>
                  <a:srgbClr val="8FA3BF"/>
                </a:solidFill>
                <a:latin typeface="Calibri"/>
                <a:ea typeface="Calibri"/>
                <a:cs typeface="Calibri"/>
                <a:sym typeface="Calibri"/>
              </a:rPr>
              <a:t>frican markets spanning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rgbClr val="8FA3BF"/>
              </a:buClr>
              <a:buSzPts val="950"/>
              <a:buFont typeface="Calibri"/>
              <a:buNone/>
            </a:pPr>
            <a:r>
              <a:rPr b="0" i="0" lang="en-US" sz="950" u="none" cap="none" strike="noStrike">
                <a:solidFill>
                  <a:srgbClr val="8FA3BF"/>
                </a:solidFill>
                <a:latin typeface="Calibri"/>
                <a:ea typeface="Calibri"/>
                <a:cs typeface="Calibri"/>
                <a:sym typeface="Calibri"/>
              </a:rPr>
              <a:t>Banking, Energy, Mining, NGO, Government, and Technology.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" name="Google Shape;73;p3"/>
          <p:cNvSpPr/>
          <p:nvPr/>
        </p:nvSpPr>
        <p:spPr>
          <a:xfrm>
            <a:off x="502920" y="3922776"/>
            <a:ext cx="54864" cy="502920"/>
          </a:xfrm>
          <a:prstGeom prst="rect">
            <a:avLst/>
          </a:prstGeom>
          <a:solidFill>
            <a:srgbClr val="A07830"/>
          </a:solidFill>
          <a:ln cap="flat" cmpd="sng" w="12700">
            <a:solidFill>
              <a:srgbClr val="A078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3"/>
          <p:cNvSpPr/>
          <p:nvPr/>
        </p:nvSpPr>
        <p:spPr>
          <a:xfrm>
            <a:off x="658368" y="3922776"/>
            <a:ext cx="4160520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rgbClr val="8FA3BF"/>
              </a:buClr>
              <a:buSzPts val="950"/>
              <a:buFont typeface="Calibri"/>
              <a:buNone/>
            </a:pPr>
            <a:r>
              <a:rPr b="0" i="0" lang="en-US" sz="950" u="none" cap="none" strike="noStrike">
                <a:solidFill>
                  <a:srgbClr val="8FA3BF"/>
                </a:solidFill>
                <a:latin typeface="Calibri"/>
                <a:ea typeface="Calibri"/>
                <a:cs typeface="Calibri"/>
                <a:sym typeface="Calibri"/>
              </a:rPr>
              <a:t>Personal delivery: I.S. Matthew leads every engagement.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rgbClr val="8FA3BF"/>
              </a:buClr>
              <a:buSzPts val="950"/>
              <a:buFont typeface="Calibri"/>
              <a:buNone/>
            </a:pPr>
            <a:r>
              <a:t/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" name="Google Shape;75;p3"/>
          <p:cNvSpPr/>
          <p:nvPr/>
        </p:nvSpPr>
        <p:spPr>
          <a:xfrm>
            <a:off x="5257800" y="749808"/>
            <a:ext cx="356616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AFAF7"/>
              </a:buClr>
              <a:buSzPts val="2000"/>
              <a:buFont typeface="Georgia"/>
              <a:buNone/>
            </a:pPr>
            <a:r>
              <a:rPr b="1" i="0" lang="en-US" sz="2000" u="none" cap="none" strike="noStrike">
                <a:solidFill>
                  <a:srgbClr val="FAFAF7"/>
                </a:solidFill>
                <a:latin typeface="Georgia"/>
                <a:ea typeface="Georgia"/>
                <a:cs typeface="Georgia"/>
                <a:sym typeface="Georgia"/>
              </a:rPr>
              <a:t>How to Proceed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" name="Google Shape;76;p3"/>
          <p:cNvSpPr/>
          <p:nvPr/>
        </p:nvSpPr>
        <p:spPr>
          <a:xfrm>
            <a:off x="5257800" y="1353312"/>
            <a:ext cx="3566160" cy="1005840"/>
          </a:xfrm>
          <a:prstGeom prst="rect">
            <a:avLst/>
          </a:prstGeom>
          <a:solidFill>
            <a:srgbClr val="1A2E4A"/>
          </a:solidFill>
          <a:ln cap="flat" cmpd="sng" w="12700">
            <a:solidFill>
              <a:srgbClr val="A078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" name="Google Shape;77;p3"/>
          <p:cNvSpPr/>
          <p:nvPr/>
        </p:nvSpPr>
        <p:spPr>
          <a:xfrm>
            <a:off x="5413248" y="1444752"/>
            <a:ext cx="3236976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07830"/>
              </a:buClr>
              <a:buSzPts val="1200"/>
              <a:buFont typeface="Georgia"/>
              <a:buNone/>
            </a:pPr>
            <a:r>
              <a:rPr b="1" i="0" lang="en-US" sz="1200" u="none" cap="none" strike="noStrike">
                <a:solidFill>
                  <a:srgbClr val="A07830"/>
                </a:solidFill>
                <a:latin typeface="Georgia"/>
                <a:ea typeface="Georgia"/>
                <a:cs typeface="Georgia"/>
                <a:sym typeface="Georgia"/>
              </a:rPr>
              <a:t>01  Discovery Sprint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" name="Google Shape;78;p3"/>
          <p:cNvSpPr/>
          <p:nvPr/>
        </p:nvSpPr>
        <p:spPr>
          <a:xfrm>
            <a:off x="5413248" y="1737360"/>
            <a:ext cx="3236976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FA3BF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8FA3BF"/>
                </a:solidFill>
                <a:latin typeface="Calibri"/>
                <a:ea typeface="Calibri"/>
                <a:cs typeface="Calibri"/>
                <a:sym typeface="Calibri"/>
              </a:rPr>
              <a:t>$400 – $600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FA3BF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8FA3BF"/>
                </a:solidFill>
                <a:latin typeface="Calibri"/>
                <a:ea typeface="Calibri"/>
                <a:cs typeface="Calibri"/>
                <a:sym typeface="Calibri"/>
              </a:rPr>
              <a:t>90-minute Strategic Leadership Audit. SOW issued within </a:t>
            </a:r>
            <a:r>
              <a:rPr lang="en-US" sz="900">
                <a:solidFill>
                  <a:srgbClr val="8FA3BF"/>
                </a:solidFill>
                <a:latin typeface="Calibri"/>
                <a:ea typeface="Calibri"/>
                <a:cs typeface="Calibri"/>
                <a:sym typeface="Calibri"/>
              </a:rPr>
              <a:t>72</a:t>
            </a:r>
            <a:r>
              <a:rPr b="0" i="0" lang="en-US" sz="900" u="none" cap="none" strike="noStrike">
                <a:solidFill>
                  <a:srgbClr val="8FA3BF"/>
                </a:solidFill>
                <a:latin typeface="Calibri"/>
                <a:ea typeface="Calibri"/>
                <a:cs typeface="Calibri"/>
                <a:sym typeface="Calibri"/>
              </a:rPr>
              <a:t> hours of request.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79;p3"/>
          <p:cNvSpPr/>
          <p:nvPr/>
        </p:nvSpPr>
        <p:spPr>
          <a:xfrm>
            <a:off x="5257800" y="2450592"/>
            <a:ext cx="3566160" cy="1005840"/>
          </a:xfrm>
          <a:prstGeom prst="rect">
            <a:avLst/>
          </a:prstGeom>
          <a:solidFill>
            <a:srgbClr val="1A2E4A"/>
          </a:solidFill>
          <a:ln cap="flat" cmpd="sng" w="12700">
            <a:solidFill>
              <a:srgbClr val="A078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Google Shape;80;p3"/>
          <p:cNvSpPr/>
          <p:nvPr/>
        </p:nvSpPr>
        <p:spPr>
          <a:xfrm>
            <a:off x="5413248" y="2542032"/>
            <a:ext cx="3236976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07830"/>
              </a:buClr>
              <a:buSzPts val="1200"/>
              <a:buFont typeface="Georgia"/>
              <a:buNone/>
            </a:pPr>
            <a:r>
              <a:rPr b="1" i="0" lang="en-US" sz="1200" u="none" cap="none" strike="noStrike">
                <a:solidFill>
                  <a:srgbClr val="A07830"/>
                </a:solidFill>
                <a:latin typeface="Georgia"/>
                <a:ea typeface="Georgia"/>
                <a:cs typeface="Georgia"/>
                <a:sym typeface="Georgia"/>
              </a:rPr>
              <a:t>02  Full Programme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" name="Google Shape;81;p3"/>
          <p:cNvSpPr/>
          <p:nvPr/>
        </p:nvSpPr>
        <p:spPr>
          <a:xfrm>
            <a:off x="5413248" y="2834640"/>
            <a:ext cx="3236976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FA3BF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8FA3BF"/>
                </a:solidFill>
                <a:latin typeface="Calibri"/>
                <a:ea typeface="Calibri"/>
                <a:cs typeface="Calibri"/>
                <a:sym typeface="Calibri"/>
              </a:rPr>
              <a:t>From $2,500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FA3BF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8FA3BF"/>
                </a:solidFill>
                <a:latin typeface="Calibri"/>
                <a:ea typeface="Calibri"/>
                <a:cs typeface="Calibri"/>
                <a:sym typeface="Calibri"/>
              </a:rPr>
              <a:t>SOW-defined 1-on-1 coaching programme. Six to twelve sessions. Flexible scheduling.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" name="Google Shape;82;p3"/>
          <p:cNvSpPr/>
          <p:nvPr/>
        </p:nvSpPr>
        <p:spPr>
          <a:xfrm>
            <a:off x="5257800" y="3547872"/>
            <a:ext cx="3566160" cy="1005840"/>
          </a:xfrm>
          <a:prstGeom prst="rect">
            <a:avLst/>
          </a:prstGeom>
          <a:solidFill>
            <a:srgbClr val="1A2E4A"/>
          </a:solidFill>
          <a:ln cap="flat" cmpd="sng" w="12700">
            <a:solidFill>
              <a:srgbClr val="A078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p3"/>
          <p:cNvSpPr/>
          <p:nvPr/>
        </p:nvSpPr>
        <p:spPr>
          <a:xfrm>
            <a:off x="5413248" y="3639312"/>
            <a:ext cx="3236976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07830"/>
              </a:buClr>
              <a:buSzPts val="1200"/>
              <a:buFont typeface="Georgia"/>
              <a:buNone/>
            </a:pPr>
            <a:r>
              <a:rPr b="1" i="0" lang="en-US" sz="1200" u="none" cap="none" strike="noStrike">
                <a:solidFill>
                  <a:srgbClr val="A07830"/>
                </a:solidFill>
                <a:latin typeface="Georgia"/>
                <a:ea typeface="Georgia"/>
                <a:cs typeface="Georgia"/>
                <a:sym typeface="Georgia"/>
              </a:rPr>
              <a:t>03  Team Engagement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" name="Google Shape;84;p3"/>
          <p:cNvSpPr/>
          <p:nvPr/>
        </p:nvSpPr>
        <p:spPr>
          <a:xfrm>
            <a:off x="5413248" y="3931920"/>
            <a:ext cx="3236976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FA3BF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8FA3BF"/>
                </a:solidFill>
                <a:latin typeface="Calibri"/>
                <a:ea typeface="Calibri"/>
                <a:cs typeface="Calibri"/>
                <a:sym typeface="Calibri"/>
              </a:rPr>
              <a:t>From $8,000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FA3BF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8FA3BF"/>
                </a:solidFill>
                <a:latin typeface="Calibri"/>
                <a:ea typeface="Calibri"/>
                <a:cs typeface="Calibri"/>
                <a:sym typeface="Calibri"/>
              </a:rPr>
              <a:t>Cohort and governance extension. Applicable to leadership teams of five or more.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3"/>
          <p:cNvSpPr/>
          <p:nvPr/>
        </p:nvSpPr>
        <p:spPr>
          <a:xfrm>
            <a:off x="5356850" y="4553700"/>
            <a:ext cx="35661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AFAF7"/>
              </a:buClr>
              <a:buSzPts val="1400"/>
              <a:buFont typeface="Georgia"/>
              <a:buNone/>
            </a:pPr>
            <a:r>
              <a:rPr b="0" i="0" lang="en-US" sz="800" u="none" cap="none" strike="noStrike">
                <a:solidFill>
                  <a:srgbClr val="FAFAF7"/>
                </a:solidFill>
                <a:latin typeface="Georgia"/>
                <a:ea typeface="Georgia"/>
                <a:cs typeface="Georgia"/>
                <a:sym typeface="Georgia"/>
              </a:rPr>
              <a:t>Start the Conversation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3"/>
          <p:cNvSpPr/>
          <p:nvPr/>
        </p:nvSpPr>
        <p:spPr>
          <a:xfrm>
            <a:off x="5507725" y="4700015"/>
            <a:ext cx="35661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C4A060"/>
              </a:buClr>
              <a:buSzPts val="950"/>
              <a:buFont typeface="Calibri"/>
              <a:buNone/>
            </a:pPr>
            <a:r>
              <a:rPr b="0" i="0" lang="en-US" sz="800" u="none" cap="none" strike="noStrike">
                <a:solidFill>
                  <a:srgbClr val="C4A060"/>
                </a:solidFill>
                <a:latin typeface="Calibri"/>
                <a:ea typeface="Calibri"/>
                <a:cs typeface="Calibri"/>
                <a:sym typeface="Calibri"/>
              </a:rPr>
              <a:t>services@5mleadership.com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C4A060"/>
              </a:buClr>
              <a:buSzPts val="950"/>
              <a:buFont typeface="Calibri"/>
              <a:buNone/>
            </a:pPr>
            <a:r>
              <a:rPr b="0" i="0" lang="en-US" sz="800" u="none" cap="none" strike="noStrike">
                <a:solidFill>
                  <a:srgbClr val="C4A060"/>
                </a:solidFill>
                <a:latin typeface="Calibri"/>
                <a:ea typeface="Calibri"/>
                <a:cs typeface="Calibri"/>
                <a:sym typeface="Calibri"/>
              </a:rPr>
              <a:t>www.5mleadership.com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2026-04-09T13:35:35Z</dcterms:created>
  <dc:creator>5M Leadership</dc:creator>
</cp:coreProperties>
</file>